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72" r:id="rId5"/>
    <p:sldId id="262" r:id="rId6"/>
    <p:sldId id="264" r:id="rId7"/>
    <p:sldId id="265" r:id="rId8"/>
    <p:sldId id="261" r:id="rId9"/>
    <p:sldId id="257" r:id="rId10"/>
    <p:sldId id="258" r:id="rId11"/>
    <p:sldId id="26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2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7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2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91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0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90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32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80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64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23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95411C-DDDB-47E0-9BBA-64D6940DEFC3}" type="datetimeFigureOut">
              <a:rPr lang="hu-HU" smtClean="0"/>
              <a:t>2015.03.20.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602B98-AA9A-48E0-8F19-D311E6F3E072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it.ly/1MRPuC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MGvzXpwohv" TargetMode="External"/><Relationship Id="rId2" Type="http://schemas.openxmlformats.org/officeDocument/2006/relationships/hyperlink" Target="http://bit.ly/1FNCZW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Miért fontos a természettudomány-tanítás horizontját szélesíteni?</a:t>
            </a:r>
            <a:endParaRPr lang="hu-H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Réti Mónika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Oktatáskutató és Fejlesztő Intézet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Kutató Tanárok Országos Szövetsége</a:t>
            </a:r>
            <a:endParaRPr lang="hu-H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PISA 2012 (3)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1" r="2361"/>
          <a:stretch/>
        </p:blipFill>
        <p:spPr>
          <a:xfrm>
            <a:off x="4499429" y="145337"/>
            <a:ext cx="4644571" cy="67126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0" y="2774473"/>
            <a:ext cx="4333729" cy="145439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" y="4918504"/>
            <a:ext cx="4078514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</a:rPr>
              <a:t>OECD (2015): </a:t>
            </a:r>
            <a:r>
              <a:rPr lang="en-US" sz="1200" b="1" dirty="0" smtClean="0">
                <a:solidFill>
                  <a:schemeClr val="bg1"/>
                </a:solidFill>
              </a:rPr>
              <a:t>The ABC of Gender Equality in Education: Aptitude, </a:t>
            </a:r>
            <a:r>
              <a:rPr lang="en-US" sz="1200" b="1" dirty="0" err="1" smtClean="0">
                <a:solidFill>
                  <a:schemeClr val="bg1"/>
                </a:solidFill>
              </a:rPr>
              <a:t>Behaviour</a:t>
            </a:r>
            <a:r>
              <a:rPr lang="en-US" sz="1200" b="1" dirty="0" smtClean="0">
                <a:solidFill>
                  <a:schemeClr val="bg1"/>
                </a:solidFill>
              </a:rPr>
              <a:t>, Confidence</a:t>
            </a:r>
            <a:r>
              <a:rPr lang="hu-HU" sz="1200" b="1" dirty="0" smtClean="0">
                <a:solidFill>
                  <a:schemeClr val="bg1"/>
                </a:solidFill>
              </a:rPr>
              <a:t> h</a:t>
            </a:r>
            <a:r>
              <a:rPr lang="hu-HU" sz="1200" dirty="0" smtClean="0">
                <a:solidFill>
                  <a:schemeClr val="bg1"/>
                </a:solidFill>
              </a:rPr>
              <a:t>ttp://www.oecd.org/pisa/keyfindings/pisa-2012-results-gender.htm</a:t>
            </a:r>
          </a:p>
          <a:p>
            <a:r>
              <a:rPr lang="hu-HU" sz="1200" dirty="0" smtClean="0">
                <a:solidFill>
                  <a:schemeClr val="bg1"/>
                </a:solidFill>
              </a:rPr>
              <a:t>http://www.slideshare.net/OECDEDU/the-abc-of-gender-equality-in-education</a:t>
            </a:r>
          </a:p>
        </p:txBody>
      </p:sp>
    </p:spTree>
    <p:extLst>
      <p:ext uri="{BB962C8B-B14F-4D97-AF65-F5344CB8AC3E}">
        <p14:creationId xmlns:p14="http://schemas.microsoft.com/office/powerpoint/2010/main" val="21728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Példa: TUDÁS Projekt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8342" y="2286000"/>
            <a:ext cx="5254171" cy="4023360"/>
          </a:xfrm>
        </p:spPr>
        <p:txBody>
          <a:bodyPr>
            <a:normAutofit/>
          </a:bodyPr>
          <a:lstStyle/>
          <a:p>
            <a:pPr indent="-252000">
              <a:buFont typeface="Arial" panose="020B0604020202020204" pitchFamily="34" charset="0"/>
              <a:buChar char="•"/>
            </a:pPr>
            <a:r>
              <a:rPr lang="hu-HU" sz="2400" dirty="0" smtClean="0"/>
              <a:t>Kiket „</a:t>
            </a:r>
            <a:r>
              <a:rPr lang="hu-HU" sz="2400" dirty="0" err="1" smtClean="0"/>
              <a:t>tehetséggondozak</a:t>
            </a:r>
            <a:r>
              <a:rPr lang="hu-HU" sz="2400" dirty="0" smtClean="0"/>
              <a:t>”?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hu-HU" sz="2400" dirty="0" smtClean="0"/>
              <a:t>Kikre figyelnek fel?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hu-HU" sz="2400" dirty="0" smtClean="0"/>
              <a:t>Mi van a versenyeken túl?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hu-HU" sz="2400" dirty="0" smtClean="0"/>
              <a:t>Mit kínálhat a természettudományos oktatás és nevelés?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hu-HU" sz="2400" dirty="0" smtClean="0"/>
              <a:t>Kik lehetnek partnerek és miben?</a:t>
            </a:r>
            <a:endParaRPr lang="hu-HU" sz="24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13" y="2286000"/>
            <a:ext cx="3565525" cy="4012347"/>
          </a:xfrm>
        </p:spPr>
      </p:pic>
    </p:spTree>
    <p:extLst>
      <p:ext uri="{BB962C8B-B14F-4D97-AF65-F5344CB8AC3E}">
        <p14:creationId xmlns:p14="http://schemas.microsoft.com/office/powerpoint/2010/main" val="22293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Partnerek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2" y="2668524"/>
            <a:ext cx="1987296" cy="22341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8" y="4902708"/>
            <a:ext cx="3504928" cy="163703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28" y="2400654"/>
            <a:ext cx="2383064" cy="2769924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5994400" y="1335024"/>
            <a:ext cx="2757714" cy="1065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tanárok</a:t>
            </a:r>
            <a:endParaRPr lang="hu-HU" sz="2800" b="1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5971722" y="2668524"/>
            <a:ext cx="2757714" cy="1065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tanulók</a:t>
            </a:r>
            <a:endParaRPr lang="hu-HU" sz="2800" b="1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5994400" y="4098456"/>
            <a:ext cx="2757714" cy="1065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szülők</a:t>
            </a:r>
            <a:endParaRPr lang="hu-HU" sz="2800" b="1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5971722" y="5479908"/>
            <a:ext cx="2757714" cy="1065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szakértők</a:t>
            </a:r>
            <a:endParaRPr lang="hu-HU" sz="2800" b="1" dirty="0"/>
          </a:p>
        </p:txBody>
      </p:sp>
      <p:cxnSp>
        <p:nvCxnSpPr>
          <p:cNvPr id="14" name="Egyenes összekötő 13"/>
          <p:cNvCxnSpPr>
            <a:stCxn id="8" idx="3"/>
            <a:endCxn id="9" idx="1"/>
          </p:cNvCxnSpPr>
          <p:nvPr/>
        </p:nvCxnSpPr>
        <p:spPr>
          <a:xfrm flipV="1">
            <a:off x="5409492" y="1867839"/>
            <a:ext cx="584908" cy="191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8" idx="3"/>
            <a:endCxn id="10" idx="1"/>
          </p:cNvCxnSpPr>
          <p:nvPr/>
        </p:nvCxnSpPr>
        <p:spPr>
          <a:xfrm flipV="1">
            <a:off x="5409492" y="3201339"/>
            <a:ext cx="562230" cy="5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8" idx="3"/>
            <a:endCxn id="11" idx="1"/>
          </p:cNvCxnSpPr>
          <p:nvPr/>
        </p:nvCxnSpPr>
        <p:spPr>
          <a:xfrm>
            <a:off x="5409492" y="3785616"/>
            <a:ext cx="584908" cy="84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8" idx="3"/>
            <a:endCxn id="12" idx="1"/>
          </p:cNvCxnSpPr>
          <p:nvPr/>
        </p:nvCxnSpPr>
        <p:spPr>
          <a:xfrm>
            <a:off x="5409492" y="3785616"/>
            <a:ext cx="562230" cy="222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artalom hely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2" y="34586"/>
            <a:ext cx="1109888" cy="12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Tanároknak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768096" y="1973943"/>
            <a:ext cx="7577618" cy="4335417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Kampány tanár-csapatoknak: </a:t>
            </a:r>
            <a:r>
              <a:rPr lang="hu-HU" sz="2400" dirty="0" smtClean="0">
                <a:hlinkClick r:id="rId2"/>
              </a:rPr>
              <a:t>http</a:t>
            </a:r>
            <a:r>
              <a:rPr lang="hu-HU" sz="2400" dirty="0">
                <a:hlinkClick r:id="rId2"/>
              </a:rPr>
              <a:t>://bit.ly/1MRPuCm</a:t>
            </a:r>
            <a:endParaRPr lang="hu-HU" sz="2400" dirty="0"/>
          </a:p>
          <a:p>
            <a:endParaRPr lang="hu-HU" sz="2400" dirty="0" smtClean="0"/>
          </a:p>
          <a:p>
            <a:r>
              <a:rPr lang="hu-HU" sz="2400" dirty="0" err="1" smtClean="0"/>
              <a:t>Webináriumok</a:t>
            </a:r>
            <a:r>
              <a:rPr lang="hu-HU" sz="2400" dirty="0" smtClean="0"/>
              <a:t>: tudásmegosztás, tanulási alkalmak</a:t>
            </a:r>
          </a:p>
          <a:p>
            <a:endParaRPr lang="hu-HU" sz="2400" dirty="0"/>
          </a:p>
          <a:p>
            <a:r>
              <a:rPr lang="hu-HU" sz="2400" dirty="0" smtClean="0"/>
              <a:t>Regionális műhelyek: tapasztalatcsere</a:t>
            </a:r>
          </a:p>
          <a:p>
            <a:endParaRPr lang="hu-HU" sz="2400" dirty="0"/>
          </a:p>
          <a:p>
            <a:r>
              <a:rPr lang="hu-HU" sz="2400" dirty="0" smtClean="0"/>
              <a:t>Interaktív konferencia: párbeszéd lehetősége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Tananyagok gyűjteménye</a:t>
            </a:r>
            <a:endParaRPr lang="hu-HU" sz="2400" dirty="0"/>
          </a:p>
        </p:txBody>
      </p:sp>
      <p:pic>
        <p:nvPicPr>
          <p:cNvPr id="3" name="Tartalom hely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2" y="34586"/>
            <a:ext cx="1109888" cy="12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tanulóknak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768096" y="2286000"/>
            <a:ext cx="7795333" cy="4023360"/>
          </a:xfrm>
        </p:spPr>
        <p:txBody>
          <a:bodyPr/>
          <a:lstStyle/>
          <a:p>
            <a:r>
              <a:rPr lang="hu-HU" sz="2400" dirty="0" smtClean="0"/>
              <a:t>TUDÁS </a:t>
            </a:r>
            <a:r>
              <a:rPr lang="hu-HU" sz="2400" dirty="0"/>
              <a:t>szakkör kampány: </a:t>
            </a:r>
            <a:r>
              <a:rPr lang="hu-HU" sz="2400" dirty="0">
                <a:hlinkClick r:id="rId2"/>
              </a:rPr>
              <a:t>http://</a:t>
            </a:r>
            <a:r>
              <a:rPr lang="hu-HU" sz="2400" dirty="0" smtClean="0">
                <a:hlinkClick r:id="rId2"/>
              </a:rPr>
              <a:t>bit.ly/1FNCZWC</a:t>
            </a:r>
            <a:r>
              <a:rPr lang="hu-HU" sz="2400" dirty="0" smtClean="0"/>
              <a:t> </a:t>
            </a:r>
          </a:p>
          <a:p>
            <a:pPr marL="923544" lvl="6" indent="0">
              <a:buNone/>
            </a:pPr>
            <a:r>
              <a:rPr lang="hu-HU" sz="2400" dirty="0" smtClean="0"/>
              <a:t>Regisztráció: </a:t>
            </a:r>
            <a:r>
              <a:rPr lang="hu-HU" sz="2400" dirty="0">
                <a:hlinkClick r:id="rId3"/>
              </a:rPr>
              <a:t>http://</a:t>
            </a:r>
            <a:r>
              <a:rPr lang="hu-HU" sz="2400" dirty="0" smtClean="0">
                <a:hlinkClick r:id="rId3"/>
              </a:rPr>
              <a:t>goo.gl/forms/MGvzXpwohv</a:t>
            </a:r>
            <a:endParaRPr lang="hu-HU" sz="2400" dirty="0" smtClean="0"/>
          </a:p>
          <a:p>
            <a:pPr marL="128016" lvl="1" indent="0">
              <a:buNone/>
            </a:pPr>
            <a:endParaRPr lang="hu-HU" sz="2400" dirty="0"/>
          </a:p>
          <a:p>
            <a:pPr marL="128016" lvl="1" indent="0">
              <a:buNone/>
            </a:pPr>
            <a:r>
              <a:rPr lang="hu-HU" sz="2400" dirty="0" smtClean="0"/>
              <a:t>TUDÁS tábor: 2015. augusztus</a:t>
            </a:r>
          </a:p>
          <a:p>
            <a:pPr marL="128016" lvl="1" indent="0">
              <a:buNone/>
            </a:pPr>
            <a:endParaRPr lang="hu-HU" sz="2400" dirty="0"/>
          </a:p>
          <a:p>
            <a:pPr marL="128016" lvl="1" indent="0">
              <a:buNone/>
            </a:pPr>
            <a:r>
              <a:rPr lang="hu-HU" sz="2400" dirty="0" smtClean="0"/>
              <a:t>TUDÁS Expo: 2015. november</a:t>
            </a:r>
          </a:p>
          <a:p>
            <a:pPr marL="128016" lvl="1" indent="0">
              <a:buNone/>
            </a:pPr>
            <a:endParaRPr lang="hu-HU" sz="2400" dirty="0"/>
          </a:p>
          <a:p>
            <a:pPr marL="128016" lvl="1" indent="0">
              <a:buNone/>
            </a:pPr>
            <a:r>
              <a:rPr lang="hu-HU" sz="2400" dirty="0" smtClean="0"/>
              <a:t>TUDÁS Gála: jutalmak</a:t>
            </a:r>
            <a:endParaRPr lang="hu-HU" sz="2400" dirty="0"/>
          </a:p>
          <a:p>
            <a:endParaRPr lang="hu-HU" dirty="0"/>
          </a:p>
        </p:txBody>
      </p:sp>
      <p:pic>
        <p:nvPicPr>
          <p:cNvPr id="3" name="Tartalom hely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2" y="34586"/>
            <a:ext cx="1109888" cy="12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szülőknek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Regionális műhelyek vegyes csapatoknak </a:t>
            </a:r>
          </a:p>
          <a:p>
            <a:pPr marL="1225296" lvl="8" indent="0" algn="r">
              <a:buNone/>
            </a:pPr>
            <a:r>
              <a:rPr lang="hu-HU" sz="2400" dirty="0" smtClean="0"/>
              <a:t>(</a:t>
            </a:r>
            <a:r>
              <a:rPr lang="hu-HU" sz="2400" dirty="0" err="1" smtClean="0"/>
              <a:t>szülő-tanár-tanuló</a:t>
            </a:r>
            <a:r>
              <a:rPr lang="hu-HU" sz="2400" dirty="0" smtClean="0"/>
              <a:t>)</a:t>
            </a:r>
          </a:p>
          <a:p>
            <a:endParaRPr lang="hu-HU" sz="2400" dirty="0"/>
          </a:p>
          <a:p>
            <a:r>
              <a:rPr lang="hu-HU" sz="2400" dirty="0" smtClean="0"/>
              <a:t>Interaktív konferencia</a:t>
            </a:r>
          </a:p>
          <a:p>
            <a:endParaRPr lang="hu-HU" sz="2400" dirty="0"/>
          </a:p>
          <a:p>
            <a:r>
              <a:rPr lang="hu-HU" sz="2400" dirty="0" smtClean="0"/>
              <a:t>Tájékoztató anyagok</a:t>
            </a:r>
            <a:endParaRPr lang="hu-HU" sz="2400" dirty="0"/>
          </a:p>
        </p:txBody>
      </p:sp>
      <p:pic>
        <p:nvPicPr>
          <p:cNvPr id="3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2" y="34586"/>
            <a:ext cx="1109888" cy="12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szakértőknek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Kerekasztal beszélgetés: vélemények megismerése</a:t>
            </a:r>
          </a:p>
          <a:p>
            <a:endParaRPr lang="hu-HU" sz="2400" dirty="0"/>
          </a:p>
          <a:p>
            <a:r>
              <a:rPr lang="hu-HU" sz="2400" dirty="0" smtClean="0"/>
              <a:t>Interaktív konferencia: párbeszéd lehetősége</a:t>
            </a:r>
          </a:p>
          <a:p>
            <a:endParaRPr lang="hu-HU" sz="2400" dirty="0"/>
          </a:p>
          <a:p>
            <a:r>
              <a:rPr lang="hu-HU" sz="2400" dirty="0" smtClean="0"/>
              <a:t>Együttműködés (mentorálás, műhelyfoglalkozások)</a:t>
            </a:r>
            <a:endParaRPr lang="hu-HU" sz="2400" dirty="0"/>
          </a:p>
        </p:txBody>
      </p:sp>
      <p:pic>
        <p:nvPicPr>
          <p:cNvPr id="3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2" y="34586"/>
            <a:ext cx="1109888" cy="12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68095" y="471509"/>
            <a:ext cx="7722761" cy="173736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Maradjunk kapcsolatban!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qr-k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0" y="3966249"/>
            <a:ext cx="215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222171" y="6301153"/>
            <a:ext cx="592182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 err="1" smtClean="0">
                <a:solidFill>
                  <a:schemeClr val="bg1"/>
                </a:solidFill>
              </a:rPr>
              <a:t>project.kuttanar</a:t>
            </a:r>
            <a:r>
              <a:rPr lang="hu-HU" sz="2800" b="1" dirty="0" smtClean="0">
                <a:solidFill>
                  <a:schemeClr val="bg1"/>
                </a:solidFill>
              </a:rPr>
              <a:t>@</a:t>
            </a:r>
            <a:r>
              <a:rPr lang="hu-HU" sz="2800" b="1" dirty="0" err="1" smtClean="0">
                <a:solidFill>
                  <a:schemeClr val="bg1"/>
                </a:solidFill>
              </a:rPr>
              <a:t>gmail.com</a:t>
            </a:r>
            <a:endParaRPr lang="hu-H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qr-k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31" y="1811500"/>
            <a:ext cx="215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" y="1806249"/>
            <a:ext cx="1919458" cy="2160000"/>
          </a:xfrm>
          <a:prstGeom prst="rect">
            <a:avLst/>
          </a:prstGeom>
        </p:spPr>
      </p:pic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78" y="3966249"/>
            <a:ext cx="1896570" cy="2160000"/>
          </a:xfrm>
        </p:spPr>
      </p:pic>
      <p:sp>
        <p:nvSpPr>
          <p:cNvPr id="12" name="Szövegdoboz 11"/>
          <p:cNvSpPr txBox="1"/>
          <p:nvPr/>
        </p:nvSpPr>
        <p:spPr>
          <a:xfrm>
            <a:off x="5038628" y="2627421"/>
            <a:ext cx="3815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Azzal, hogy </a:t>
            </a:r>
            <a:r>
              <a:rPr lang="hu-HU" sz="2400" dirty="0" smtClean="0"/>
              <a:t>a STEM oktatásban </a:t>
            </a:r>
            <a:r>
              <a:rPr lang="hu-HU" sz="2400" dirty="0" smtClean="0"/>
              <a:t>a </a:t>
            </a:r>
            <a:r>
              <a:rPr lang="hu-HU" sz="2400" dirty="0"/>
              <a:t>sokféleség szerepéről </a:t>
            </a:r>
            <a:r>
              <a:rPr lang="hu-HU" sz="2400" dirty="0" smtClean="0"/>
              <a:t>párbeszédet </a:t>
            </a:r>
            <a:r>
              <a:rPr lang="hu-HU" sz="2400" dirty="0"/>
              <a:t>kezdeményez, a TUDÁS projekt az első lépéseket szeretné megtenni az esélyteremtés felé. </a:t>
            </a:r>
          </a:p>
        </p:txBody>
      </p:sp>
    </p:spTree>
    <p:extLst>
      <p:ext uri="{BB962C8B-B14F-4D97-AF65-F5344CB8AC3E}">
        <p14:creationId xmlns:p14="http://schemas.microsoft.com/office/powerpoint/2010/main" val="37489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896933" cy="1499616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Miért fontos a nyitás?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0572" y="2286000"/>
            <a:ext cx="2758566" cy="4023360"/>
          </a:xfrm>
        </p:spPr>
        <p:txBody>
          <a:bodyPr>
            <a:normAutofit/>
          </a:bodyPr>
          <a:lstStyle/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Álláshelyek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„Laikus” lakosság életvezetése és narratívái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Áltudomány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Demokratikus döntéshozatal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856" y="1837087"/>
            <a:ext cx="5733144" cy="492118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482573" y="6309360"/>
            <a:ext cx="566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bg1"/>
                </a:solidFill>
              </a:rPr>
              <a:t>Forrás: http</a:t>
            </a:r>
            <a:r>
              <a:rPr lang="hu-HU" dirty="0">
                <a:solidFill>
                  <a:schemeClr val="bg1"/>
                </a:solidFill>
              </a:rPr>
              <a:t>://www.disneyscience.com/Page_3.html</a:t>
            </a:r>
          </a:p>
        </p:txBody>
      </p:sp>
    </p:spTree>
    <p:extLst>
      <p:ext uri="{BB962C8B-B14F-4D97-AF65-F5344CB8AC3E}">
        <p14:creationId xmlns:p14="http://schemas.microsoft.com/office/powerpoint/2010/main" val="37982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56590" cy="1499616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Kik felé kellene nyitni?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Szociokulturális </a:t>
            </a:r>
            <a:r>
              <a:rPr lang="hu-HU" sz="2400" dirty="0" smtClean="0"/>
              <a:t>szakadékok a tanárok, a tanulók és a STEM szakmák gyakorlói között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Anyagi lehetőségek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Marginális csoportok</a:t>
            </a:r>
            <a:endParaRPr lang="hu-HU" sz="2400" dirty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Gender</a:t>
            </a:r>
            <a:r>
              <a:rPr lang="hu-HU" sz="2400" dirty="0" smtClean="0"/>
              <a:t>: lányok </a:t>
            </a:r>
            <a:r>
              <a:rPr lang="hu-HU" sz="2400" dirty="0" smtClean="0">
                <a:sym typeface="Wingdings" panose="05000000000000000000" pitchFamily="2" charset="2"/>
              </a:rPr>
              <a:t> PISA 2012 eredmények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2400" dirty="0">
              <a:sym typeface="Wingdings" panose="05000000000000000000" pitchFamily="2" charset="2"/>
            </a:endParaRP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Paradigma: esélyteremtés</a:t>
            </a:r>
            <a:endParaRPr lang="hu-HU" sz="3200" b="1" dirty="0" smtClean="0">
              <a:solidFill>
                <a:schemeClr val="accent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18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Legitim kérdések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coetail.com/saidghorayeb/files/2013/11/boring-class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2315029"/>
            <a:ext cx="6097947" cy="45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buborék 3"/>
          <p:cNvSpPr/>
          <p:nvPr/>
        </p:nvSpPr>
        <p:spPr>
          <a:xfrm>
            <a:off x="5631543" y="1465943"/>
            <a:ext cx="3396343" cy="300445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Tudom, hogy Ti is pont olyan izgatottan várjátok a mai órát, mint én!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1045029" y="262050"/>
            <a:ext cx="809897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http://www.coetail.com/saidghorayeb/files/2013/11/boring-class-cartoon.jpg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szülői tényező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83526"/>
            <a:ext cx="5130731" cy="49868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380343" y="101154"/>
            <a:ext cx="6763657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 smtClean="0">
                <a:solidFill>
                  <a:schemeClr val="bg1"/>
                </a:solidFill>
              </a:rPr>
              <a:t>OECD (2012): </a:t>
            </a:r>
            <a:r>
              <a:rPr lang="hu-HU" sz="1200" b="1" dirty="0" err="1" smtClean="0">
                <a:solidFill>
                  <a:schemeClr val="bg1"/>
                </a:solidFill>
              </a:rPr>
              <a:t>Let’s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200" b="1" dirty="0" err="1" smtClean="0">
                <a:solidFill>
                  <a:schemeClr val="bg1"/>
                </a:solidFill>
              </a:rPr>
              <a:t>read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200" b="1" dirty="0" err="1" smtClean="0">
                <a:solidFill>
                  <a:schemeClr val="bg1"/>
                </a:solidFill>
              </a:rPr>
              <a:t>them</a:t>
            </a:r>
            <a:r>
              <a:rPr lang="hu-HU" sz="1200" b="1" dirty="0" smtClean="0">
                <a:solidFill>
                  <a:schemeClr val="bg1"/>
                </a:solidFill>
              </a:rPr>
              <a:t> a story! The </a:t>
            </a:r>
            <a:r>
              <a:rPr lang="hu-HU" sz="1200" b="1" dirty="0" err="1" smtClean="0">
                <a:solidFill>
                  <a:schemeClr val="bg1"/>
                </a:solidFill>
              </a:rPr>
              <a:t>parent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200" b="1" dirty="0" err="1" smtClean="0">
                <a:solidFill>
                  <a:schemeClr val="bg1"/>
                </a:solidFill>
              </a:rPr>
              <a:t>factor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200" b="1" dirty="0" err="1" smtClean="0">
                <a:solidFill>
                  <a:schemeClr val="bg1"/>
                </a:solidFill>
              </a:rPr>
              <a:t>in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200" b="1" dirty="0" err="1" smtClean="0">
                <a:solidFill>
                  <a:schemeClr val="bg1"/>
                </a:solidFill>
              </a:rPr>
              <a:t>education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hu-HU" sz="1200" b="1" dirty="0" smtClean="0">
                <a:solidFill>
                  <a:schemeClr val="bg1"/>
                </a:solidFill>
              </a:rPr>
              <a:t>http://www.oecd-ilibrary.org/education/let-s-read-them-a-story-the-parent-factor-in-education_9789264176232-en</a:t>
            </a:r>
            <a:endParaRPr lang="hu-HU" sz="1200" dirty="0" smtClean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143" y="2045795"/>
            <a:ext cx="4426857" cy="45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737275" cy="1499616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Családi Narratívák (1)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“</a:t>
            </a:r>
            <a:r>
              <a:rPr lang="hu-HU" sz="2400" i="1" dirty="0" smtClean="0"/>
              <a:t>Anyu építőmérnök, és amikor az építkezésekre megy, akkor a férfiak nem akarnak hallgatni rá, mert szerinte azt mondják, hogy túlzottan finomkodik, túl udvarias. Szerinte nem hiszik el, hogy kiabálni fog, ezért nem tisztelik.”</a:t>
            </a:r>
          </a:p>
          <a:p>
            <a:endParaRPr lang="hu-HU" sz="2400" i="1" dirty="0" smtClean="0"/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„Előre aggódok, hogy a lányom ilyen műszaki pályára készül. Az az igazság, hogy nem is tudom, kaphat-e majd itt ezzel munkát.”</a:t>
            </a:r>
          </a:p>
          <a:p>
            <a:pPr algn="r"/>
            <a:r>
              <a:rPr lang="hu-HU" sz="2400" dirty="0" smtClean="0"/>
              <a:t>(Réti, 2014)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747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737275" cy="1499616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Családi Narratívák (2)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2600" i="1" dirty="0" smtClean="0"/>
              <a:t>„Ismerek a családunkban és a barátaink között néhány mérnöknőt, és arról panaszkodnak, hogy nehéz igazán jó állást kapni. A legtöbb állásinterjún az utolsó körökre a férfiakat hívják csak. Ha nekik </a:t>
            </a:r>
            <a:r>
              <a:rPr lang="hu-HU" sz="2600" dirty="0" smtClean="0"/>
              <a:t>[a nőknek] </a:t>
            </a:r>
            <a:r>
              <a:rPr lang="hu-HU" sz="2600" i="1" dirty="0" smtClean="0"/>
              <a:t>ajánlanak is valamit, azok az unalmas munkák: és a munkaadók nem akarnak vezető állásokba nőket felvenni.”</a:t>
            </a:r>
          </a:p>
          <a:p>
            <a:pPr>
              <a:lnSpc>
                <a:spcPct val="120000"/>
              </a:lnSpc>
            </a:pPr>
            <a:endParaRPr lang="hu-HU" sz="2600" i="1" dirty="0"/>
          </a:p>
          <a:p>
            <a:pPr>
              <a:lnSpc>
                <a:spcPct val="120000"/>
              </a:lnSpc>
            </a:pPr>
            <a:r>
              <a:rPr lang="hu-HU" sz="2600" dirty="0" smtClean="0"/>
              <a:t>„A lányom inkább valami szépet, harmonikust keres. Dinamizmusra van szüksége, meg önmegvalósításra, ki akar teljesedni úgy, hogy közben másoknak is segítsen. Ezért inkább rugalmas szakmákat keres.”</a:t>
            </a:r>
            <a:endParaRPr lang="hu-HU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34872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PISA 2012 (1)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154" y="1983231"/>
            <a:ext cx="9181154" cy="469333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80343" y="101154"/>
            <a:ext cx="6763657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 smtClean="0">
                <a:solidFill>
                  <a:schemeClr val="bg1"/>
                </a:solidFill>
              </a:rPr>
              <a:t>OECD (2015): </a:t>
            </a:r>
            <a:r>
              <a:rPr lang="en-US" sz="1200" b="1" dirty="0" smtClean="0">
                <a:solidFill>
                  <a:schemeClr val="bg1"/>
                </a:solidFill>
              </a:rPr>
              <a:t>The ABC of Gender Equality in Education: Aptitude, </a:t>
            </a:r>
            <a:r>
              <a:rPr lang="en-US" sz="1200" b="1" dirty="0" err="1" smtClean="0">
                <a:solidFill>
                  <a:schemeClr val="bg1"/>
                </a:solidFill>
              </a:rPr>
              <a:t>Behaviour</a:t>
            </a:r>
            <a:r>
              <a:rPr lang="en-US" sz="1200" b="1" dirty="0" smtClean="0">
                <a:solidFill>
                  <a:schemeClr val="bg1"/>
                </a:solidFill>
              </a:rPr>
              <a:t>, Confidence</a:t>
            </a:r>
            <a:r>
              <a:rPr lang="hu-HU" sz="1200" b="1" dirty="0" smtClean="0">
                <a:solidFill>
                  <a:schemeClr val="bg1"/>
                </a:solidFill>
              </a:rPr>
              <a:t> h</a:t>
            </a:r>
            <a:r>
              <a:rPr lang="hu-HU" sz="1200" dirty="0" smtClean="0">
                <a:solidFill>
                  <a:schemeClr val="bg1"/>
                </a:solidFill>
              </a:rPr>
              <a:t>ttp://www.oecd.org/pisa/keyfindings/pisa-2012-results-gender.htm</a:t>
            </a:r>
          </a:p>
          <a:p>
            <a:pPr algn="r"/>
            <a:r>
              <a:rPr lang="hu-HU" sz="1200" dirty="0" smtClean="0">
                <a:solidFill>
                  <a:schemeClr val="bg1"/>
                </a:solidFill>
              </a:rPr>
              <a:t>http://www.slideshare.net/OECDEDU/the-abc-of-gender-equality-in-education</a:t>
            </a:r>
          </a:p>
        </p:txBody>
      </p:sp>
    </p:spTree>
    <p:extLst>
      <p:ext uri="{BB962C8B-B14F-4D97-AF65-F5344CB8AC3E}">
        <p14:creationId xmlns:p14="http://schemas.microsoft.com/office/powerpoint/2010/main" val="41158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PISA 2012 (2)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80343" y="190854"/>
            <a:ext cx="6763657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b="1" dirty="0" smtClean="0">
                <a:solidFill>
                  <a:schemeClr val="bg1"/>
                </a:solidFill>
              </a:rPr>
              <a:t>OECD (2015): </a:t>
            </a:r>
            <a:r>
              <a:rPr lang="en-US" sz="1200" b="1" dirty="0" smtClean="0">
                <a:solidFill>
                  <a:schemeClr val="bg1"/>
                </a:solidFill>
              </a:rPr>
              <a:t>The ABC of Gender Equality in Education: Aptitude, </a:t>
            </a:r>
            <a:r>
              <a:rPr lang="en-US" sz="1200" b="1" dirty="0" err="1" smtClean="0">
                <a:solidFill>
                  <a:schemeClr val="bg1"/>
                </a:solidFill>
              </a:rPr>
              <a:t>Behaviour</a:t>
            </a:r>
            <a:r>
              <a:rPr lang="en-US" sz="1200" b="1" dirty="0" smtClean="0">
                <a:solidFill>
                  <a:schemeClr val="bg1"/>
                </a:solidFill>
              </a:rPr>
              <a:t>, Confidence</a:t>
            </a:r>
            <a:r>
              <a:rPr lang="hu-HU" sz="1200" b="1" dirty="0" smtClean="0">
                <a:solidFill>
                  <a:schemeClr val="bg1"/>
                </a:solidFill>
              </a:rPr>
              <a:t> h</a:t>
            </a:r>
            <a:r>
              <a:rPr lang="hu-HU" sz="1200" dirty="0" smtClean="0">
                <a:solidFill>
                  <a:schemeClr val="bg1"/>
                </a:solidFill>
              </a:rPr>
              <a:t>ttp://www.oecd.org/pisa/keyfindings/pisa-2012-results-gender.htm</a:t>
            </a:r>
          </a:p>
          <a:p>
            <a:pPr algn="r"/>
            <a:r>
              <a:rPr lang="hu-HU" sz="1200" dirty="0" smtClean="0">
                <a:solidFill>
                  <a:schemeClr val="bg1"/>
                </a:solidFill>
              </a:rPr>
              <a:t>http://www.slideshare.net/OECDEDU/the-abc-of-gender-equality-in-education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3" y="1735485"/>
            <a:ext cx="7372957" cy="51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381</TotalTime>
  <Words>520</Words>
  <Application>Microsoft Office PowerPoint</Application>
  <PresentationFormat>Diavetítés a képernyőre (4:3 oldalarány)</PresentationFormat>
  <Paragraphs>87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Tw Cen MT</vt:lpstr>
      <vt:lpstr>Wingdings</vt:lpstr>
      <vt:lpstr>Wingdings 3</vt:lpstr>
      <vt:lpstr>Integrál</vt:lpstr>
      <vt:lpstr>Miért fontos a természettudomány-tanítás horizontját szélesíteni?</vt:lpstr>
      <vt:lpstr>Miért fontos a nyitás?</vt:lpstr>
      <vt:lpstr>Kik felé kellene nyitni?</vt:lpstr>
      <vt:lpstr>Legitim kérdések</vt:lpstr>
      <vt:lpstr>A szülői tényező</vt:lpstr>
      <vt:lpstr>Családi Narratívák (1)</vt:lpstr>
      <vt:lpstr>Családi Narratívák (2)</vt:lpstr>
      <vt:lpstr>PISA 2012 (1)</vt:lpstr>
      <vt:lpstr>PISA 2012 (2)</vt:lpstr>
      <vt:lpstr>PISA 2012 (3)</vt:lpstr>
      <vt:lpstr>Példa: TUDÁS Projekt</vt:lpstr>
      <vt:lpstr>Partnerek</vt:lpstr>
      <vt:lpstr>Tanároknak</vt:lpstr>
      <vt:lpstr>tanulóknak</vt:lpstr>
      <vt:lpstr>szülőknek</vt:lpstr>
      <vt:lpstr>szakértőknek</vt:lpstr>
      <vt:lpstr>Maradjunk kapcsolatban!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Miért fontos a természettudomány-tanítás horizontját szélesíteni?</dc:title>
  <dc:creator>Réti Mónika</dc:creator>
  <cp:lastModifiedBy>Réti Mónika</cp:lastModifiedBy>
  <cp:revision>19</cp:revision>
  <dcterms:created xsi:type="dcterms:W3CDTF">2015-03-20T17:35:43Z</dcterms:created>
  <dcterms:modified xsi:type="dcterms:W3CDTF">2015-03-20T23:57:36Z</dcterms:modified>
</cp:coreProperties>
</file>